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1" r:id="rId2"/>
    <p:sldId id="273" r:id="rId3"/>
    <p:sldId id="279" r:id="rId4"/>
    <p:sldId id="278" r:id="rId5"/>
    <p:sldId id="289" r:id="rId6"/>
    <p:sldId id="295" r:id="rId7"/>
    <p:sldId id="280" r:id="rId8"/>
    <p:sldId id="277" r:id="rId9"/>
    <p:sldId id="290" r:id="rId10"/>
    <p:sldId id="288" r:id="rId11"/>
    <p:sldId id="292" r:id="rId12"/>
    <p:sldId id="263" r:id="rId13"/>
    <p:sldId id="293" r:id="rId14"/>
    <p:sldId id="294" r:id="rId15"/>
  </p:sldIdLst>
  <p:sldSz cx="12192000" cy="6858000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00"/>
    <a:srgbClr val="FF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36"/>
  </p:normalViewPr>
  <p:slideViewPr>
    <p:cSldViewPr snapToGrid="0" snapToObjects="1"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07" tIns="48004" rIns="96007" bIns="4800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6007" tIns="48004" rIns="96007" bIns="48004" rtlCol="0"/>
          <a:lstStyle>
            <a:lvl1pPr algn="r">
              <a:defRPr sz="1300"/>
            </a:lvl1pPr>
          </a:lstStyle>
          <a:p>
            <a:fld id="{535799A3-C794-44EA-86D7-0388948584E0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7" tIns="48004" rIns="96007" bIns="4800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07" tIns="48004" rIns="96007" bIns="4800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0"/>
          </a:xfrm>
          <a:prstGeom prst="rect">
            <a:avLst/>
          </a:prstGeom>
        </p:spPr>
        <p:txBody>
          <a:bodyPr vert="horz" lIns="96007" tIns="48004" rIns="96007" bIns="4800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0"/>
          </a:xfrm>
          <a:prstGeom prst="rect">
            <a:avLst/>
          </a:prstGeom>
        </p:spPr>
        <p:txBody>
          <a:bodyPr vert="horz" lIns="96007" tIns="48004" rIns="96007" bIns="48004" rtlCol="0" anchor="b"/>
          <a:lstStyle>
            <a:lvl1pPr algn="r">
              <a:defRPr sz="1300"/>
            </a:lvl1pPr>
          </a:lstStyle>
          <a:p>
            <a:fld id="{1CD274A4-F473-4F7F-A838-36061A8830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46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18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7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9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98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1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45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08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28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9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61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03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27DD6-2F3A-3249-AA54-C802F4E468E7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37AAD-0255-B841-84F8-045D6ED159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4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" y="3747660"/>
            <a:ext cx="4041648" cy="2743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6952" y="1442737"/>
            <a:ext cx="6206835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     Der Bio-Filterdeckel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4480" y="2015642"/>
            <a:ext cx="3292156" cy="436099"/>
          </a:xfrm>
        </p:spPr>
        <p:txBody>
          <a:bodyPr lIns="90000" numCol="1">
            <a:normAutofit fontScale="25000" lnSpcReduction="20000"/>
          </a:bodyPr>
          <a:lstStyle/>
          <a:p>
            <a:pPr algn="l"/>
            <a:endParaRPr lang="de-DE" sz="1700" b="0" i="0" u="none" strike="noStrike" baseline="300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de-DE" sz="7200" dirty="0">
                <a:latin typeface="Arial Rounded MT Bold" charset="0"/>
                <a:ea typeface="Arial Rounded MT Bold" charset="0"/>
                <a:cs typeface="Arial Rounded MT Bold" charset="0"/>
              </a:rPr>
              <a:t>Optionales Gebührenmodell</a:t>
            </a:r>
            <a:br>
              <a:rPr lang="de-DE" sz="19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br>
              <a:rPr lang="de-DE" sz="19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br>
              <a:rPr lang="de-DE" sz="19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br>
              <a:rPr lang="de-DE" sz="19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    </a:t>
            </a:r>
          </a:p>
        </p:txBody>
      </p:sp>
      <p:pic>
        <p:nvPicPr>
          <p:cNvPr id="16" name="Grafik 15" descr="Ein Bild, das Tisch, sitzend, Essen, Front enthält.&#10;&#10;Automatisch generierte Beschreibung">
            <a:extLst>
              <a:ext uri="{FF2B5EF4-FFF2-40B4-BE49-F238E27FC236}">
                <a16:creationId xmlns:a16="http://schemas.microsoft.com/office/drawing/2014/main" id="{3B7F689B-1B11-4336-85E6-F319497E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33" y="2451741"/>
            <a:ext cx="6937050" cy="41622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590FFAF-4380-44AD-9907-0AFC919F4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  <p:pic>
        <p:nvPicPr>
          <p:cNvPr id="15" name="Grafik 14" descr="Ein Bild, das Küchengerät, dunkel, Haushaltsgerät enthält.&#10;&#10;Automatisch generierte Beschreibung">
            <a:extLst>
              <a:ext uri="{FF2B5EF4-FFF2-40B4-BE49-F238E27FC236}">
                <a16:creationId xmlns:a16="http://schemas.microsoft.com/office/drawing/2014/main" id="{6961B429-9DFD-4016-A667-C82F44B19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40" y="1022146"/>
            <a:ext cx="9281090" cy="5220613"/>
          </a:xfrm>
          <a:prstGeom prst="rect">
            <a:avLst/>
          </a:prstGeom>
        </p:spPr>
      </p:pic>
      <p:pic>
        <p:nvPicPr>
          <p:cNvPr id="23" name="Grafik 22" descr="Ein Bild, das Schild, haltend, Front, Frau enthält.&#10;&#10;Automatisch generierte Beschreibung">
            <a:extLst>
              <a:ext uri="{FF2B5EF4-FFF2-40B4-BE49-F238E27FC236}">
                <a16:creationId xmlns:a16="http://schemas.microsoft.com/office/drawing/2014/main" id="{56C7AF7D-AE2B-49EC-94F4-F814EC727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492" y="4409381"/>
            <a:ext cx="2089102" cy="20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66141"/>
            <a:ext cx="9144000" cy="617294"/>
          </a:xfrm>
        </p:spPr>
        <p:txBody>
          <a:bodyPr>
            <a:normAutofit/>
          </a:bodyPr>
          <a:lstStyle/>
          <a:p>
            <a:pPr algn="l"/>
            <a:r>
              <a:rPr lang="de-DE" sz="3600">
                <a:latin typeface="Arial Rounded MT Bold" charset="0"/>
                <a:ea typeface="Arial Rounded MT Bold" charset="0"/>
                <a:cs typeface="Arial Rounded MT Bold" charset="0"/>
              </a:rPr>
              <a:t>Gebührenmodell Magdeburg</a:t>
            </a:r>
            <a:endParaRPr lang="de-DE" sz="3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203"/>
            <a:ext cx="5694485" cy="3873012"/>
          </a:xfrm>
        </p:spPr>
        <p:txBody>
          <a:bodyPr lIns="90000" numCol="1">
            <a:normAutofit lnSpcReduction="10000"/>
          </a:bodyPr>
          <a:lstStyle/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In Magdeburg wird die Biotonne mit Filterdeckel optional als Biotonne Plus angeboten und ist fest im Gebührenmodell verankert.</a:t>
            </a:r>
          </a:p>
          <a:p>
            <a:pPr algn="l"/>
            <a:endParaRPr lang="de-DE" sz="160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Beispiel aus dem Gebührenmodell (jährl.  Kosten):</a:t>
            </a: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120 Liter wöchentliche Abfuhr: 151,68 €</a:t>
            </a: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120 Liter 14 tägliche Abfuhr: 75,84 €</a:t>
            </a: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120 Liter Biotonne Plus wöchentliche Abfuhr: 171,12</a:t>
            </a: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120 Liter Biotonne Plus 14 tägliche Abfuhr: 85,56 €</a:t>
            </a: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Kosten Filterdeckel: 19,44 € / 9,72 € pro Jahr</a:t>
            </a:r>
          </a:p>
          <a:p>
            <a:pPr algn="l"/>
            <a:endParaRPr lang="de-DE" sz="160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600">
                <a:latin typeface="Arial Rounded MT Bold" charset="0"/>
                <a:ea typeface="Arial Rounded MT Bold" charset="0"/>
                <a:cs typeface="Arial Rounded MT Bold" charset="0"/>
              </a:rPr>
              <a:t>Der Filterwechsel erfolgt alle 2 Jahre durch den Abfallwirtschaftsbetrieb.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DB709EE-4159-44FE-A012-312FC7CA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  <p:pic>
        <p:nvPicPr>
          <p:cNvPr id="17" name="Grafik 16" descr="Ein Bild, das Küchengerät, dunkel, Haushaltsgerät enthält.&#10;&#10;Automatisch generierte Beschreibung">
            <a:extLst>
              <a:ext uri="{FF2B5EF4-FFF2-40B4-BE49-F238E27FC236}">
                <a16:creationId xmlns:a16="http://schemas.microsoft.com/office/drawing/2014/main" id="{E546E8B1-EFF9-4246-8B1B-7FB0FD996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42" y="2283435"/>
            <a:ext cx="9281090" cy="52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66141"/>
            <a:ext cx="9144000" cy="617294"/>
          </a:xfrm>
        </p:spPr>
        <p:txBody>
          <a:bodyPr>
            <a:normAutofit/>
          </a:bodyPr>
          <a:lstStyle/>
          <a:p>
            <a:pPr algn="l"/>
            <a:r>
              <a:rPr lang="de-DE" sz="3600" dirty="0">
                <a:latin typeface="Arial Rounded MT Bold" charset="0"/>
                <a:ea typeface="Arial Rounded MT Bold" charset="0"/>
                <a:cs typeface="Arial Rounded MT Bold" charset="0"/>
              </a:rPr>
              <a:t>Gebührenmodell Kiel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203"/>
            <a:ext cx="5694485" cy="3873012"/>
          </a:xfrm>
        </p:spPr>
        <p:txBody>
          <a:bodyPr lIns="90000" numCol="1">
            <a:normAutofit/>
          </a:bodyPr>
          <a:lstStyle/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In Kiel wird die Biotonne mit Filterdeckel optional als angeboten und ist fest in der Gebührensatzung verankert.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Beispiel aus dem Gebührenmodell (</a:t>
            </a:r>
            <a:r>
              <a:rPr lang="de-DE" sz="1600" dirty="0" err="1">
                <a:latin typeface="Arial Rounded MT Bold" charset="0"/>
                <a:ea typeface="Arial Rounded MT Bold" charset="0"/>
                <a:cs typeface="Arial Rounded MT Bold" charset="0"/>
              </a:rPr>
              <a:t>jährl</a:t>
            </a:r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.  Kosten):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120 Liter Biotonne: 1,35 € / Monat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240 Liter Biotonne: 1,58 € / Monat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Der Filterwechsel erfolgt alle 2 Jahre durch die Mitarbeiter des ABK.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8E55FC-DD46-4BC0-8312-70BEAE74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  <p:pic>
        <p:nvPicPr>
          <p:cNvPr id="14" name="Grafik 13" descr="Ein Bild, das Küchengerät, dunkel, Haushaltsgerät enthält.&#10;&#10;Automatisch generierte Beschreibung">
            <a:extLst>
              <a:ext uri="{FF2B5EF4-FFF2-40B4-BE49-F238E27FC236}">
                <a16:creationId xmlns:a16="http://schemas.microsoft.com/office/drawing/2014/main" id="{05828D9D-C2EE-4C0C-9FB1-2401AE82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40" y="1974788"/>
            <a:ext cx="9281090" cy="52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9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66141"/>
            <a:ext cx="9144000" cy="617294"/>
          </a:xfrm>
        </p:spPr>
        <p:txBody>
          <a:bodyPr>
            <a:normAutofit/>
          </a:bodyPr>
          <a:lstStyle/>
          <a:p>
            <a:pPr algn="l"/>
            <a:r>
              <a:rPr lang="de-DE" sz="3600" dirty="0">
                <a:latin typeface="Arial Rounded MT Bold" charset="0"/>
                <a:ea typeface="Arial Rounded MT Bold" charset="0"/>
                <a:cs typeface="Arial Rounded MT Bold" charset="0"/>
              </a:rPr>
              <a:t>Gebührenmodell Münster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203"/>
            <a:ext cx="5694485" cy="3873012"/>
          </a:xfrm>
        </p:spPr>
        <p:txBody>
          <a:bodyPr lIns="90000" numCol="1">
            <a:normAutofit/>
          </a:bodyPr>
          <a:lstStyle/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In Münster ist der Filterdeckel fest im Gebührenmodell als Option verankert und wird in Pressebeiträgen wie auch dem Entsorgungskalender beworben.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Der Biofilterdeckel wird pauschal für alle Größen 120l bis 240l MGB mit 15 € / Jahr abgerechnet.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Der Filterdeckel wird durch AWM Mitarbeiter montiert / die Biotonne getauscht und das Filtermaterial alle 2 Jahre getauscht.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1E75858-9DC0-4CB0-B547-43FC9B6E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  <p:pic>
        <p:nvPicPr>
          <p:cNvPr id="14" name="Grafik 13" descr="Ein Bild, das Küchengerät, dunkel, Haushaltsgerät enthält.&#10;&#10;Automatisch generierte Beschreibung">
            <a:extLst>
              <a:ext uri="{FF2B5EF4-FFF2-40B4-BE49-F238E27FC236}">
                <a16:creationId xmlns:a16="http://schemas.microsoft.com/office/drawing/2014/main" id="{10C8B6C8-ADF2-43AB-B019-44E9011D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14" y="2283435"/>
            <a:ext cx="9281090" cy="52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66141"/>
            <a:ext cx="9144000" cy="617294"/>
          </a:xfrm>
        </p:spPr>
        <p:txBody>
          <a:bodyPr>
            <a:normAutofit/>
          </a:bodyPr>
          <a:lstStyle/>
          <a:p>
            <a:pPr algn="l"/>
            <a:r>
              <a:rPr lang="de-DE" sz="3600" dirty="0">
                <a:latin typeface="Arial Rounded MT Bold" charset="0"/>
                <a:ea typeface="Arial Rounded MT Bold" charset="0"/>
                <a:cs typeface="Arial Rounded MT Bold" charset="0"/>
              </a:rPr>
              <a:t>Gebührenmodell Hannover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203"/>
            <a:ext cx="5694485" cy="3873012"/>
          </a:xfrm>
        </p:spPr>
        <p:txBody>
          <a:bodyPr lIns="90000" numCol="1">
            <a:normAutofit/>
          </a:bodyPr>
          <a:lstStyle/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In Hannover ist der Filterdeckel eine Pflichtabfrage bei einer Neubestellung / Umbestellung der Biotonne. Der Biofilterdeckel wird pauschal für alle Größen 120l bis 240l MGB mit 12 € / Jahr abgerechnet.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Der Filterdeckel wird durch aha Mitarbeiter montiert / die Biotonne getauscht und das Filtermaterial alle 2 Jahre getauscht.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0AA8F85-EDFA-4CBD-89F4-08D2FC38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  <p:pic>
        <p:nvPicPr>
          <p:cNvPr id="14" name="Grafik 13" descr="Ein Bild, das Küchengerät, dunkel, Haushaltsgerät enthält.&#10;&#10;Automatisch generierte Beschreibung">
            <a:extLst>
              <a:ext uri="{FF2B5EF4-FFF2-40B4-BE49-F238E27FC236}">
                <a16:creationId xmlns:a16="http://schemas.microsoft.com/office/drawing/2014/main" id="{7EB07ADC-31D2-422C-8D11-D7FE94FE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89" y="1974788"/>
            <a:ext cx="9281090" cy="52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8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66141"/>
            <a:ext cx="9144000" cy="617294"/>
          </a:xfrm>
        </p:spPr>
        <p:txBody>
          <a:bodyPr>
            <a:normAutofit fontScale="90000"/>
          </a:bodyPr>
          <a:lstStyle/>
          <a:p>
            <a:pPr algn="l"/>
            <a:r>
              <a:rPr lang="de-DE" sz="3600" dirty="0">
                <a:latin typeface="Arial Rounded MT Bold" charset="0"/>
                <a:ea typeface="Arial Rounded MT Bold" charset="0"/>
                <a:cs typeface="Arial Rounded MT Bold" charset="0"/>
              </a:rPr>
              <a:t>Gebührenmodell LK Schleswig-Flensburg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203"/>
            <a:ext cx="5694485" cy="3873012"/>
          </a:xfrm>
        </p:spPr>
        <p:txBody>
          <a:bodyPr lIns="90000" numCol="1">
            <a:normAutofit/>
          </a:bodyPr>
          <a:lstStyle/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Im LK Schleswig-Flensburg wird die Biotonne mit Filterdeckel optional angeboten und ist fest im Gebührenmodell verankert.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Gebührenmodell: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60 / 120 / 230 Liter: </a:t>
            </a:r>
            <a:r>
              <a:rPr lang="de-DE" sz="1600" dirty="0" err="1">
                <a:latin typeface="Arial Rounded MT Bold" charset="0"/>
                <a:ea typeface="Arial Rounded MT Bold" charset="0"/>
                <a:cs typeface="Arial Rounded MT Bold" charset="0"/>
              </a:rPr>
              <a:t>Einm</a:t>
            </a:r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. Einrichtungsgebühr 15,00 €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Monatliche Gebühr: 1,20 €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Der Biofilter für den Wechsel wird den Bürgern alle 2 Jahre postalisch zugeschickt (in Gebühr </a:t>
            </a:r>
            <a:r>
              <a:rPr lang="de-DE" sz="1600" dirty="0" err="1">
                <a:latin typeface="Arial Rounded MT Bold" charset="0"/>
                <a:ea typeface="Arial Rounded MT Bold" charset="0"/>
                <a:cs typeface="Arial Rounded MT Bold" charset="0"/>
              </a:rPr>
              <a:t>inkluiert</a:t>
            </a:r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).</a:t>
            </a:r>
          </a:p>
          <a:p>
            <a:pPr algn="l"/>
            <a:r>
              <a:rPr lang="de-DE" sz="1600" dirty="0">
                <a:latin typeface="Arial Rounded MT Bold" charset="0"/>
                <a:ea typeface="Arial Rounded MT Bold" charset="0"/>
                <a:cs typeface="Arial Rounded MT Bold" charset="0"/>
              </a:rPr>
              <a:t>Zudem gibt es einen kostenpflichtigen Austauschservice.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B6A9566-02AD-4441-9608-6BC5A4E02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  <p:pic>
        <p:nvPicPr>
          <p:cNvPr id="14" name="Grafik 13" descr="Ein Bild, das Küchengerät, dunkel, Haushaltsgerät enthält.&#10;&#10;Automatisch generierte Beschreibung">
            <a:extLst>
              <a:ext uri="{FF2B5EF4-FFF2-40B4-BE49-F238E27FC236}">
                <a16:creationId xmlns:a16="http://schemas.microsoft.com/office/drawing/2014/main" id="{6A7A9452-F013-49D3-BA0A-E4EE32DBB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528" y="2283435"/>
            <a:ext cx="9281090" cy="52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0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958" y="1438977"/>
            <a:ext cx="12036084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Die Vorteile auf einen Blick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577" y="2547891"/>
            <a:ext cx="11986846" cy="3942968"/>
          </a:xfrm>
        </p:spPr>
        <p:txBody>
          <a:bodyPr lIns="90000" numCol="1">
            <a:normAutofit/>
          </a:bodyPr>
          <a:lstStyle/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de-DE" sz="3200" b="1" dirty="0">
                <a:latin typeface="Arial Rounded MT Bold" panose="020F0704030504030204" pitchFamily="34" charset="0"/>
              </a:rPr>
              <a:t>Bürger</a:t>
            </a:r>
          </a:p>
          <a:p>
            <a:r>
              <a:rPr lang="de-DE" sz="1600" dirty="0">
                <a:latin typeface="Arial Rounded MT Bold" panose="020F0704030504030204" pitchFamily="34" charset="0"/>
              </a:rPr>
              <a:t>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Keine Geruchsbelästigungen um die Tonne herum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Keine Maden und Fliegen in der Tonne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Keine Verpackung des </a:t>
            </a:r>
            <a:r>
              <a:rPr lang="de-DE" sz="1800" dirty="0" err="1">
                <a:latin typeface="Arial Rounded MT Bold" panose="020F0704030504030204" pitchFamily="34" charset="0"/>
              </a:rPr>
              <a:t>Bioguts</a:t>
            </a:r>
            <a:r>
              <a:rPr lang="de-DE" sz="1800" dirty="0">
                <a:latin typeface="Arial Rounded MT Bold" panose="020F0704030504030204" pitchFamily="34" charset="0"/>
              </a:rPr>
              <a:t> in Plastiktüten oder Biobeutel notwendig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Mikroorganismen im Biofilter bauen die Faulgase ab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E5D0C6A7-8A2E-4C64-9379-C199D5E72DA7}"/>
              </a:ext>
            </a:extLst>
          </p:cNvPr>
          <p:cNvSpPr txBox="1">
            <a:spLocks/>
          </p:cNvSpPr>
          <p:nvPr/>
        </p:nvSpPr>
        <p:spPr>
          <a:xfrm>
            <a:off x="4412974" y="2056270"/>
            <a:ext cx="3864527" cy="4434589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D6B110-4606-4E4D-B41B-EE4E15187946}"/>
              </a:ext>
            </a:extLst>
          </p:cNvPr>
          <p:cNvSpPr txBox="1">
            <a:spLocks/>
          </p:cNvSpPr>
          <p:nvPr/>
        </p:nvSpPr>
        <p:spPr>
          <a:xfrm>
            <a:off x="8277501" y="2056271"/>
            <a:ext cx="3811922" cy="4434588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36EF4F6-4899-4D89-B723-C60A3AC4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11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" y="3747660"/>
            <a:ext cx="4041648" cy="2743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958" y="1438977"/>
            <a:ext cx="12036084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Die Vorteile auf einen Blick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E5D0C6A7-8A2E-4C64-9379-C199D5E72DA7}"/>
              </a:ext>
            </a:extLst>
          </p:cNvPr>
          <p:cNvSpPr txBox="1">
            <a:spLocks/>
          </p:cNvSpPr>
          <p:nvPr/>
        </p:nvSpPr>
        <p:spPr>
          <a:xfrm>
            <a:off x="77958" y="2056270"/>
            <a:ext cx="12001500" cy="4434589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de-DE" sz="3200" b="1" dirty="0">
              <a:latin typeface="Arial Rounded MT Bold" panose="020F0704030504030204" pitchFamily="34" charset="0"/>
            </a:endParaRPr>
          </a:p>
          <a:p>
            <a:r>
              <a:rPr lang="de-DE" sz="3200" b="1" dirty="0">
                <a:latin typeface="Arial Rounded MT Bold" panose="020F0704030504030204" pitchFamily="34" charset="0"/>
              </a:rPr>
              <a:t>Kommunen</a:t>
            </a:r>
          </a:p>
          <a:p>
            <a:r>
              <a:rPr lang="de-DE" sz="1600" dirty="0">
                <a:latin typeface="Arial Rounded MT Bold" panose="020F0704030504030204" pitchFamily="34" charset="0"/>
              </a:rPr>
              <a:t>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Akzeptanzsteigerung der Biotonne bei den Bürgern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Steigerung der Anschlussquote der freiwilligen Biotonne</a:t>
            </a:r>
          </a:p>
          <a:p>
            <a:pPr algn="l"/>
            <a:r>
              <a:rPr lang="de-DE" sz="1800" dirty="0">
                <a:latin typeface="Arial Rounded MT Bold" panose="020F0704030504030204" pitchFamily="34" charset="0"/>
              </a:rPr>
              <a:t>     </a:t>
            </a:r>
            <a:r>
              <a:rPr lang="de-DE" sz="1400" dirty="0">
                <a:latin typeface="Arial Rounded MT Bold" panose="020F0704030504030204" pitchFamily="34" charset="0"/>
              </a:rPr>
              <a:t>=&gt; Bequemer Service zur Entsorgung von (nicht kompostierbaren)  Speiseresten auch bei </a:t>
            </a:r>
            <a:r>
              <a:rPr lang="de-DE" sz="1400" dirty="0" err="1">
                <a:latin typeface="Arial Rounded MT Bold" panose="020F0704030504030204" pitchFamily="34" charset="0"/>
              </a:rPr>
              <a:t>Eigenkompostierern</a:t>
            </a:r>
            <a:endParaRPr lang="de-DE" sz="1400" dirty="0">
              <a:latin typeface="Arial Rounded MT Bold" panose="020F07040305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 err="1">
                <a:latin typeface="Arial Rounded MT Bold" panose="020F0704030504030204" pitchFamily="34" charset="0"/>
              </a:rPr>
              <a:t>Wissenschaftl</a:t>
            </a:r>
            <a:r>
              <a:rPr lang="de-DE" sz="1800" dirty="0">
                <a:latin typeface="Arial Rounded MT Bold" panose="020F0704030504030204" pitchFamily="34" charset="0"/>
              </a:rPr>
              <a:t>. belegte Steigerung der Biomüllmenge und Qualität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Problemlose 14-tägige Abfuhr auch im Sommer bei flächendeckender Einführung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Reduktion von Entsorgungsverkehr und Stickoxidausstoß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Optimale Ausnutzung der Biotonne  bei Gebührenmodell nach Anzahl der Leerungen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2AE3047-A88B-4422-8659-5EC20EF61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5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958" y="1438977"/>
            <a:ext cx="12036084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Die Vorteile auf einen Blick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D6B110-4606-4E4D-B41B-EE4E15187946}"/>
              </a:ext>
            </a:extLst>
          </p:cNvPr>
          <p:cNvSpPr txBox="1">
            <a:spLocks/>
          </p:cNvSpPr>
          <p:nvPr/>
        </p:nvSpPr>
        <p:spPr>
          <a:xfrm>
            <a:off x="87923" y="2056271"/>
            <a:ext cx="12001500" cy="4434588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de-DE" sz="3200" b="1" dirty="0">
                <a:latin typeface="Arial Rounded MT Bold" panose="020F0704030504030204" pitchFamily="34" charset="0"/>
              </a:rPr>
              <a:t> </a:t>
            </a:r>
          </a:p>
          <a:p>
            <a:r>
              <a:rPr lang="de-DE" sz="3200" b="1" dirty="0">
                <a:latin typeface="Arial Rounded MT Bold" panose="020F0704030504030204" pitchFamily="34" charset="0"/>
              </a:rPr>
              <a:t>Entsorger</a:t>
            </a:r>
          </a:p>
          <a:p>
            <a:endParaRPr lang="de-DE" sz="1600" dirty="0">
              <a:latin typeface="Arial Rounded MT Bold" panose="020F07040305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Steigerung der Anschlussquote der freiwilligen Biotonne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Effizientere Tourenplanung, da höherer Anschlussgrad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Kostensenkung der Leerung pro Tonne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35C2516-6DCF-4C3B-98CD-3D21F2A1A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" y="3747660"/>
            <a:ext cx="4041648" cy="2743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958" y="1438977"/>
            <a:ext cx="12036084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Der Filterwechsel: Unkompliziert und günstig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D6B110-4606-4E4D-B41B-EE4E15187946}"/>
              </a:ext>
            </a:extLst>
          </p:cNvPr>
          <p:cNvSpPr txBox="1">
            <a:spLocks/>
          </p:cNvSpPr>
          <p:nvPr/>
        </p:nvSpPr>
        <p:spPr>
          <a:xfrm>
            <a:off x="87923" y="1775791"/>
            <a:ext cx="8335490" cy="4715068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>
                <a:latin typeface="Arial Rounded MT Bold" panose="020F0704030504030204" pitchFamily="34" charset="0"/>
              </a:rPr>
              <a:t> </a:t>
            </a:r>
            <a:endParaRPr lang="de-DE" sz="1600" dirty="0">
              <a:latin typeface="Arial Rounded MT Bold" panose="020F07040305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Günstiger Bezug direkt beim Hersteller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Einfaches Handling: Versandfertig verpackt inkl. Filterwechselanleitung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Möglichkeit eines Beilegers, Serienbriefs, Infoschreiben an die Bürger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Keine Datenschutzkonflikte aufgrund des Versands anhand eigener Kundenlisten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Wenn gewünscht auch Versand über </a:t>
            </a:r>
            <a:r>
              <a:rPr lang="de-DE" sz="1800" dirty="0" err="1">
                <a:latin typeface="Arial Rounded MT Bold" panose="020F0704030504030204" pitchFamily="34" charset="0"/>
              </a:rPr>
              <a:t>Biologic</a:t>
            </a:r>
            <a:r>
              <a:rPr lang="de-DE" sz="1800" dirty="0">
                <a:latin typeface="Arial Rounded MT Bold" panose="020F0704030504030204" pitchFamily="34" charset="0"/>
              </a:rPr>
              <a:t> möglich (Erklärung zur einmaligen zweckgebundenen Nutzung der Kundendaten)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Bei Filterwechsel im 2-Jahresturnus durch direkten Versand an die Kunden ist die Funktionalität des Bio-Filterdeckels stets gewährleistet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Grafik 6" descr="Ein Bild, das Kuchen, Essen, Gebäude, Stück enthält.&#10;&#10;Automatisch generierte Beschreibung">
            <a:extLst>
              <a:ext uri="{FF2B5EF4-FFF2-40B4-BE49-F238E27FC236}">
                <a16:creationId xmlns:a16="http://schemas.microsoft.com/office/drawing/2014/main" id="{2F9C4BCE-3630-4D94-B859-751D525E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14" y="2256142"/>
            <a:ext cx="3363924" cy="33639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ED82935-41D2-4BEE-9980-CB2F08D5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7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" y="3747660"/>
            <a:ext cx="4041648" cy="2743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958" y="1438977"/>
            <a:ext cx="12036084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Der Filterwechsel: Kommunale Beispiele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D6B110-4606-4E4D-B41B-EE4E15187946}"/>
              </a:ext>
            </a:extLst>
          </p:cNvPr>
          <p:cNvSpPr txBox="1">
            <a:spLocks/>
          </p:cNvSpPr>
          <p:nvPr/>
        </p:nvSpPr>
        <p:spPr>
          <a:xfrm>
            <a:off x="87923" y="1775791"/>
            <a:ext cx="8335490" cy="4715068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>
                <a:latin typeface="Arial Rounded MT Bold" panose="020F0704030504030204" pitchFamily="34" charset="0"/>
              </a:rPr>
              <a:t> </a:t>
            </a:r>
            <a:endParaRPr lang="de-DE" sz="1600" dirty="0">
              <a:latin typeface="Arial Rounded MT Bold" panose="020F07040305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LK Waldshut: Verkauf an zahlreichen Verkaufsstellen wie </a:t>
            </a:r>
            <a:r>
              <a:rPr lang="de-DE" sz="1800" dirty="0" err="1">
                <a:latin typeface="Arial Rounded MT Bold" panose="020F0704030504030204" pitchFamily="34" charset="0"/>
              </a:rPr>
              <a:t>Tankenstellen</a:t>
            </a:r>
            <a:r>
              <a:rPr lang="de-DE" sz="1800" dirty="0">
                <a:latin typeface="Arial Rounded MT Bold" panose="020F0704030504030204" pitchFamily="34" charset="0"/>
              </a:rPr>
              <a:t>, EDEKA u.a. für 10 € pro Satz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LK Lörrach: Verkaufsautomaten an Wertstoffhöfen / Tankstellen </a:t>
            </a:r>
            <a:r>
              <a:rPr lang="de-DE" sz="1400" dirty="0">
                <a:latin typeface="Arial Rounded MT Bold" panose="020F0704030504030204" pitchFamily="34" charset="0"/>
              </a:rPr>
              <a:t>(flächendeckender Tausch der Filter derzeit in Planung, da kostenpflichtige Bereitstellung über Automaten vom Bürger nicht angenommen wird)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Stadt Greven: Kostenfreie Abgabe bei Bedarf am Wertstoffhof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Stadt Flensburg / ASF Schleswig-Flensburg / LK Berchtesgadener Land: Versand via </a:t>
            </a:r>
            <a:r>
              <a:rPr lang="de-DE" sz="1800" dirty="0" err="1">
                <a:latin typeface="Arial Rounded MT Bold" panose="020F0704030504030204" pitchFamily="34" charset="0"/>
              </a:rPr>
              <a:t>Biologic</a:t>
            </a:r>
            <a:r>
              <a:rPr lang="de-DE" sz="1800" dirty="0">
                <a:latin typeface="Arial Rounded MT Bold" panose="020F0704030504030204" pitchFamily="34" charset="0"/>
              </a:rPr>
              <a:t> (Konfektionierung durch Behindertenwerkstatt) direkt an die Bürger mit Möglichkeit von Beilegern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Arial Rounded MT Bold" panose="020F0704030504030204" pitchFamily="34" charset="0"/>
              </a:rPr>
              <a:t>LK Cochem-Zell, LK Ravensburg, Stadt Fürth, Stadt Neu-Ulm u.a.: Wechsel im Vollservice direkt im Anschluss an die Bioabfuhr über Behälterdienst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Grafik 6" descr="Ein Bild, das Kuchen, Essen, Gebäude, Stück enthält.&#10;&#10;Automatisch generierte Beschreibung">
            <a:extLst>
              <a:ext uri="{FF2B5EF4-FFF2-40B4-BE49-F238E27FC236}">
                <a16:creationId xmlns:a16="http://schemas.microsoft.com/office/drawing/2014/main" id="{2F9C4BCE-3630-4D94-B859-751D525E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14" y="2256142"/>
            <a:ext cx="3363924" cy="33639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ED82935-41D2-4BEE-9980-CB2F08D5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1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" y="3747660"/>
            <a:ext cx="4041648" cy="2743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1837" y="1372437"/>
            <a:ext cx="12036084" cy="617294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Passend für die gängigsten MGB nach DIN EN 840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D6B110-4606-4E4D-B41B-EE4E15187946}"/>
              </a:ext>
            </a:extLst>
          </p:cNvPr>
          <p:cNvSpPr txBox="1">
            <a:spLocks/>
          </p:cNvSpPr>
          <p:nvPr/>
        </p:nvSpPr>
        <p:spPr>
          <a:xfrm>
            <a:off x="0" y="1588958"/>
            <a:ext cx="12001500" cy="4827611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de-DE" sz="1600" dirty="0">
              <a:latin typeface="Arial Rounded MT Bold" panose="020F0704030504030204" pitchFamily="34" charset="0"/>
            </a:endParaRPr>
          </a:p>
          <a:p>
            <a:r>
              <a:rPr lang="de-DE" sz="2000" dirty="0">
                <a:latin typeface="Arial Rounded MT Bold" panose="020F0704030504030204" pitchFamily="34" charset="0"/>
              </a:rPr>
              <a:t>ESE (SL-Reihe, NICHT 240l CL-Reihe),</a:t>
            </a:r>
          </a:p>
          <a:p>
            <a:r>
              <a:rPr lang="de-DE" sz="2000" dirty="0" err="1">
                <a:latin typeface="Arial Rounded MT Bold" panose="020F0704030504030204" pitchFamily="34" charset="0"/>
              </a:rPr>
              <a:t>Sulo</a:t>
            </a:r>
            <a:r>
              <a:rPr lang="de-DE" sz="2000" dirty="0">
                <a:latin typeface="Arial Rounded MT Bold" panose="020F0704030504030204" pitchFamily="34" charset="0"/>
              </a:rPr>
              <a:t>,</a:t>
            </a:r>
          </a:p>
          <a:p>
            <a:r>
              <a:rPr lang="de-DE" sz="2000" dirty="0">
                <a:latin typeface="Arial Rounded MT Bold" panose="020F0704030504030204" pitchFamily="34" charset="0"/>
              </a:rPr>
              <a:t>SSI Schäfer,</a:t>
            </a:r>
          </a:p>
          <a:p>
            <a:r>
              <a:rPr lang="de-DE" sz="2000" dirty="0">
                <a:latin typeface="Arial Rounded MT Bold" panose="020F0704030504030204" pitchFamily="34" charset="0"/>
              </a:rPr>
              <a:t>AE Robust,</a:t>
            </a:r>
          </a:p>
          <a:p>
            <a:r>
              <a:rPr lang="de-DE" sz="2000" dirty="0">
                <a:latin typeface="Arial Rounded MT Bold" panose="020F0704030504030204" pitchFamily="34" charset="0"/>
              </a:rPr>
              <a:t>Henkel,</a:t>
            </a:r>
          </a:p>
          <a:p>
            <a:r>
              <a:rPr lang="de-DE" sz="2000" dirty="0" err="1">
                <a:latin typeface="Arial Rounded MT Bold" panose="020F0704030504030204" pitchFamily="34" charset="0"/>
              </a:rPr>
              <a:t>Contenur</a:t>
            </a:r>
            <a:r>
              <a:rPr lang="de-DE" sz="2000" dirty="0">
                <a:latin typeface="Arial Rounded MT Bold" panose="020F0704030504030204" pitchFamily="34" charset="0"/>
              </a:rPr>
              <a:t>,</a:t>
            </a:r>
          </a:p>
          <a:p>
            <a:r>
              <a:rPr lang="de-DE" sz="2000" dirty="0" err="1">
                <a:latin typeface="Arial Rounded MT Bold" panose="020F0704030504030204" pitchFamily="34" charset="0"/>
              </a:rPr>
              <a:t>Craemer</a:t>
            </a:r>
            <a:r>
              <a:rPr lang="de-DE" sz="2000" dirty="0">
                <a:latin typeface="Arial Rounded MT Bold" panose="020F0704030504030204" pitchFamily="34" charset="0"/>
              </a:rPr>
              <a:t> (mit Ausnahme der MGB </a:t>
            </a:r>
            <a:r>
              <a:rPr lang="de-DE" sz="2000" dirty="0" err="1">
                <a:latin typeface="Arial Rounded MT Bold" panose="020F0704030504030204" pitchFamily="34" charset="0"/>
              </a:rPr>
              <a:t>neo</a:t>
            </a:r>
            <a:r>
              <a:rPr lang="de-DE" sz="2000" dirty="0">
                <a:latin typeface="Arial Rounded MT Bold" panose="020F0704030504030204" pitchFamily="34" charset="0"/>
              </a:rPr>
              <a:t> Reihe),</a:t>
            </a:r>
          </a:p>
          <a:p>
            <a:r>
              <a:rPr lang="de-DE" sz="2000">
                <a:latin typeface="Arial Rounded MT Bold" panose="020F0704030504030204" pitchFamily="34" charset="0"/>
              </a:rPr>
              <a:t>Weber (Modelle bis 2017)</a:t>
            </a:r>
            <a:endParaRPr lang="de-DE" sz="2000" dirty="0">
              <a:latin typeface="Arial Rounded MT Bold" panose="020F0704030504030204" pitchFamily="34" charset="0"/>
            </a:endParaRPr>
          </a:p>
          <a:p>
            <a:r>
              <a:rPr lang="de-DE" sz="2000" dirty="0">
                <a:latin typeface="Arial Rounded MT Bold" panose="020F0704030504030204" pitchFamily="34" charset="0"/>
              </a:rPr>
              <a:t>u.a.</a:t>
            </a:r>
          </a:p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0DB96C5-8912-459B-A763-CBEC0CB13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5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4737" y="1666141"/>
            <a:ext cx="10958733" cy="617294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Städte und Kreise setzen auf den Bio-Filterdeckel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80980" y="2498881"/>
            <a:ext cx="9856763" cy="809785"/>
          </a:xfrm>
        </p:spPr>
        <p:txBody>
          <a:bodyPr lIns="90000" numCol="1">
            <a:normAutofit/>
          </a:bodyPr>
          <a:lstStyle/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800" b="1" u="sng" dirty="0">
                <a:latin typeface="Arial Rounded MT Bold" panose="020F0704030504030204" pitchFamily="34" charset="0"/>
              </a:rPr>
              <a:t>Jede</a:t>
            </a:r>
            <a:r>
              <a:rPr lang="de-DE" sz="1800" b="1" dirty="0">
                <a:latin typeface="Arial Rounded MT Bold" panose="020F0704030504030204" pitchFamily="34" charset="0"/>
              </a:rPr>
              <a:t> Biotonne ist mit einem Filterdeckel ausgerüstet u.a. in</a:t>
            </a: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78FEBC0-3C9C-4256-9A57-2B4D7D372153}"/>
              </a:ext>
            </a:extLst>
          </p:cNvPr>
          <p:cNvSpPr txBox="1">
            <a:spLocks/>
          </p:cNvSpPr>
          <p:nvPr/>
        </p:nvSpPr>
        <p:spPr>
          <a:xfrm>
            <a:off x="1380980" y="3163458"/>
            <a:ext cx="2932935" cy="1920606"/>
          </a:xfrm>
          <a:prstGeom prst="rect">
            <a:avLst/>
          </a:prstGeom>
        </p:spPr>
        <p:txBody>
          <a:bodyPr vert="horz" lIns="90000" tIns="45720" rIns="91440" bIns="45720" numCol="1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Fürth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Neu-Ulm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Wasserburg am Inn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Ravensburg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2946C4EB-01AA-4AD4-8A9C-683BEF03E2A0}"/>
              </a:ext>
            </a:extLst>
          </p:cNvPr>
          <p:cNvSpPr txBox="1">
            <a:spLocks/>
          </p:cNvSpPr>
          <p:nvPr/>
        </p:nvSpPr>
        <p:spPr>
          <a:xfrm>
            <a:off x="4466315" y="3150900"/>
            <a:ext cx="3296941" cy="1920606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Lörrach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charset="0"/>
                <a:ea typeface="Arial Rounded MT Bold" charset="0"/>
                <a:cs typeface="Arial Rounded MT Bold" charset="0"/>
              </a:rPr>
              <a:t>Kreis Ostprignitz-Ruppin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charset="0"/>
                <a:ea typeface="Arial Rounded MT Bold" charset="0"/>
                <a:cs typeface="Arial Rounded MT Bold" charset="0"/>
              </a:rPr>
              <a:t>Neckar-Odenwald-Kreis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charset="0"/>
                <a:ea typeface="Arial Rounded MT Bold" charset="0"/>
                <a:cs typeface="Arial Rounded MT Bold" charset="0"/>
              </a:rPr>
              <a:t>Stadt Greven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55DBAFDA-6229-4DF7-A6D0-54281DC8A43A}"/>
              </a:ext>
            </a:extLst>
          </p:cNvPr>
          <p:cNvSpPr txBox="1">
            <a:spLocks/>
          </p:cNvSpPr>
          <p:nvPr/>
        </p:nvSpPr>
        <p:spPr>
          <a:xfrm>
            <a:off x="8094669" y="3150900"/>
            <a:ext cx="3296941" cy="1920606"/>
          </a:xfrm>
          <a:prstGeom prst="rect">
            <a:avLst/>
          </a:prstGeom>
        </p:spPr>
        <p:txBody>
          <a:bodyPr vert="horz" lIns="9000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Havelland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charset="0"/>
                <a:ea typeface="Arial Rounded MT Bold" charset="0"/>
                <a:cs typeface="Arial Rounded MT Bold" charset="0"/>
              </a:rPr>
              <a:t>Kreis Waldshut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charset="0"/>
                <a:ea typeface="Arial Rounded MT Bold" charset="0"/>
                <a:cs typeface="Arial Rounded MT Bold" charset="0"/>
              </a:rPr>
              <a:t>Stadt Koblenz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Cochem-Zell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800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6C128D4-799F-49C3-BD25-7826364B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4737" y="1666141"/>
            <a:ext cx="10958733" cy="617294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latin typeface="Arial Rounded MT Bold" panose="020F0704030504030204" pitchFamily="34" charset="0"/>
              </a:rPr>
              <a:t>Städte und Kreise setzen auf den Bio-Filterdeckel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70702"/>
            <a:ext cx="9856763" cy="918797"/>
          </a:xfrm>
        </p:spPr>
        <p:txBody>
          <a:bodyPr lIns="90000" numCol="1">
            <a:normAutofit/>
          </a:bodyPr>
          <a:lstStyle/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/>
            <a:r>
              <a:rPr lang="de-DE" sz="1800" b="1" dirty="0">
                <a:latin typeface="Arial Rounded MT Bold" panose="020F0704030504030204" pitchFamily="34" charset="0"/>
              </a:rPr>
              <a:t>Biotonnen sind auf Bürgerwunsch optional mit einem Filterdeckel ausgerüstet u.a. in</a:t>
            </a:r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D54A973-7DC0-4462-B24C-FD4AF9848682}"/>
              </a:ext>
            </a:extLst>
          </p:cNvPr>
          <p:cNvSpPr txBox="1">
            <a:spLocks/>
          </p:cNvSpPr>
          <p:nvPr/>
        </p:nvSpPr>
        <p:spPr>
          <a:xfrm>
            <a:off x="1853475" y="3088915"/>
            <a:ext cx="3036577" cy="3255264"/>
          </a:xfrm>
          <a:prstGeom prst="rect">
            <a:avLst/>
          </a:prstGeom>
        </p:spPr>
        <p:txBody>
          <a:bodyPr vert="horz" lIns="90000" tIns="45720" rIns="91440" bIns="45720" numCol="1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Hannover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Braunschweig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Kiel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Berlin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Magdeburg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Chemnitz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Gelsenkirchen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Münster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Flensburg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Seligenstadt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2D1EF38D-67AC-43EC-94E6-B670F43A6A04}"/>
              </a:ext>
            </a:extLst>
          </p:cNvPr>
          <p:cNvSpPr txBox="1">
            <a:spLocks/>
          </p:cNvSpPr>
          <p:nvPr/>
        </p:nvSpPr>
        <p:spPr>
          <a:xfrm>
            <a:off x="4766651" y="3088915"/>
            <a:ext cx="2932935" cy="3198852"/>
          </a:xfrm>
          <a:prstGeom prst="rect">
            <a:avLst/>
          </a:prstGeom>
        </p:spPr>
        <p:txBody>
          <a:bodyPr vert="horz" lIns="90000" tIns="45720" rIns="91440" bIns="45720" numCol="1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Aurich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Aschaffenburg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Landkreis Calw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Herne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Herten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Coesfeld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Velen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Oberhavel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Landkreis Rendsburg- Eckernförde</a:t>
            </a: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AD307CC3-5DD7-48F8-A35B-224AEAE7E24E}"/>
              </a:ext>
            </a:extLst>
          </p:cNvPr>
          <p:cNvSpPr txBox="1">
            <a:spLocks/>
          </p:cNvSpPr>
          <p:nvPr/>
        </p:nvSpPr>
        <p:spPr>
          <a:xfrm>
            <a:off x="7969218" y="3045545"/>
            <a:ext cx="3036577" cy="3255264"/>
          </a:xfrm>
          <a:prstGeom prst="rect">
            <a:avLst/>
          </a:prstGeom>
        </p:spPr>
        <p:txBody>
          <a:bodyPr vert="horz" lIns="90000" tIns="45720" rIns="91440" bIns="45720" numCol="1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Warstein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Bocholt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Uelzen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Rhein-Pfalz-Kreis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Freudenstadt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Landkreis Leipzig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Stadt Dorsten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Nordfriesland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Kreis Märkisch-Oderland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1" dirty="0">
                <a:latin typeface="Arial Rounded MT Bold" panose="020F0704030504030204" pitchFamily="34" charset="0"/>
                <a:ea typeface="Arial Rounded MT Bold" charset="0"/>
                <a:cs typeface="Arial Rounded MT Bold" charset="0"/>
              </a:rPr>
              <a:t>Und viele weitere…</a:t>
            </a: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  <a:p>
            <a:pPr algn="l"/>
            <a:endParaRPr lang="de-DE" sz="1800" b="1" dirty="0">
              <a:latin typeface="Arial Rounded MT Bold" panose="020F0704030504030204" pitchFamily="34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673819E-4A7E-4685-BE8A-ACD7454A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8" y="244030"/>
            <a:ext cx="3348071" cy="8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60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Microsoft Office PowerPoint</Application>
  <PresentationFormat>Breitbild</PresentationFormat>
  <Paragraphs>148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Arial Rounded MT Bold</vt:lpstr>
      <vt:lpstr>Calibri</vt:lpstr>
      <vt:lpstr>Calibri Light</vt:lpstr>
      <vt:lpstr>Office-Design</vt:lpstr>
      <vt:lpstr>     Der Bio-Filterdeckel</vt:lpstr>
      <vt:lpstr>Die Vorteile auf einen Blick</vt:lpstr>
      <vt:lpstr>Die Vorteile auf einen Blick</vt:lpstr>
      <vt:lpstr>Die Vorteile auf einen Blick</vt:lpstr>
      <vt:lpstr>Der Filterwechsel: Unkompliziert und günstig</vt:lpstr>
      <vt:lpstr>Der Filterwechsel: Kommunale Beispiele</vt:lpstr>
      <vt:lpstr>Passend für die gängigsten MGB nach DIN EN 840</vt:lpstr>
      <vt:lpstr>Städte und Kreise setzen auf den Bio-Filterdeckel</vt:lpstr>
      <vt:lpstr>Städte und Kreise setzen auf den Bio-Filterdeckel</vt:lpstr>
      <vt:lpstr>Gebührenmodell Magdeburg</vt:lpstr>
      <vt:lpstr>Gebührenmodell Kiel</vt:lpstr>
      <vt:lpstr>Gebührenmodell Münster</vt:lpstr>
      <vt:lpstr>Gebührenmodell Hannover</vt:lpstr>
      <vt:lpstr>Gebührenmodell LK Schleswig-Flensburg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Dies ist eine Headline</dc:title>
  <dc:creator>Microsoft Office-Anwender</dc:creator>
  <cp:lastModifiedBy>Sven Betting</cp:lastModifiedBy>
  <cp:revision>209</cp:revision>
  <cp:lastPrinted>2021-02-05T07:57:47Z</cp:lastPrinted>
  <dcterms:created xsi:type="dcterms:W3CDTF">2019-08-28T10:51:41Z</dcterms:created>
  <dcterms:modified xsi:type="dcterms:W3CDTF">2021-11-24T15:42:15Z</dcterms:modified>
</cp:coreProperties>
</file>